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9906000" cx="6858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9" roundtripDataSignature="AMtx7mhl7KoldCTQlbG6JnhNYWkD0ZMD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DB93DE01-447A-443E-A393-C0F85307505D}">
  <a:tblStyle styleId="{DB93DE01-447A-443E-A393-C0F85307505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fill>
          <a:solidFill>
            <a:srgbClr val="CDD4E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DD4E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2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2298700" y="696913"/>
            <a:ext cx="24130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og indholdsobjek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title"/>
          </p:nvPr>
        </p:nvSpPr>
        <p:spPr>
          <a:xfrm>
            <a:off x="471491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body"/>
          </p:nvPr>
        </p:nvSpPr>
        <p:spPr>
          <a:xfrm>
            <a:off x="471491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og lodret teks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471491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286370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Lodret titel og teks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99"/>
              <a:buFont typeface="Calibri"/>
              <a:buNone/>
              <a:defRPr sz="449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subTitle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None/>
              <a:defRPr sz="1499"/>
            </a:lvl2pPr>
            <a:lvl3pPr lvl="2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None/>
              <a:defRPr sz="1351"/>
            </a:lvl3pPr>
            <a:lvl4pPr lvl="3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Afsnitsoversk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467919" y="2469625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99"/>
              <a:buFont typeface="Calibri"/>
              <a:buNone/>
              <a:defRPr sz="449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467919" y="6629231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499"/>
              <a:buNone/>
              <a:defRPr sz="1499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351"/>
              <a:buNone/>
              <a:defRPr sz="1351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o indholdsobjekter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471491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ammenligning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72384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72382" y="2428348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None/>
              <a:defRPr b="1" sz="1499"/>
            </a:lvl2pPr>
            <a:lvl3pPr indent="-2286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None/>
              <a:defRPr b="1" sz="1351"/>
            </a:lvl3pPr>
            <a:lvl4pPr indent="-2286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472382" y="3618443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3471864" y="2428348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None/>
              <a:defRPr b="1" sz="1499"/>
            </a:lvl2pPr>
            <a:lvl3pPr indent="-2286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None/>
              <a:defRPr b="1" sz="1351"/>
            </a:lvl3pPr>
            <a:lvl4pPr indent="-2286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3471864" y="3618443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Kun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471491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om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ndhold med billedteks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1"/>
              <a:buFont typeface="Calibri"/>
              <a:buNone/>
              <a:defRPr sz="240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2915546" y="1426287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63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1"/>
              <a:buChar char="•"/>
              <a:defRPr sz="2401"/>
            </a:lvl1pPr>
            <a:lvl2pPr indent="-36195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786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Char char="•"/>
              <a:defRPr sz="1499"/>
            </a:lvl4pPr>
            <a:lvl5pPr indent="-323786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Char char="•"/>
              <a:defRPr sz="1499"/>
            </a:lvl5pPr>
            <a:lvl6pPr indent="-323786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Char char="•"/>
              <a:defRPr sz="1499"/>
            </a:lvl6pPr>
            <a:lvl7pPr indent="-323786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Char char="•"/>
              <a:defRPr sz="1499"/>
            </a:lvl7pPr>
            <a:lvl8pPr indent="-323786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Char char="•"/>
              <a:defRPr sz="1499"/>
            </a:lvl8pPr>
            <a:lvl9pPr indent="-323786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Char char="•"/>
              <a:defRPr sz="1499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llede med billedteks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1"/>
              <a:buFont typeface="Calibri"/>
              <a:buNone/>
              <a:defRPr sz="240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2915546" y="1426287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1"/>
              <a:buFont typeface="Arial"/>
              <a:buNone/>
              <a:defRPr b="0" i="0" sz="240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None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None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None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None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None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None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71491" y="527406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71491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786" lvl="2" marL="13716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499"/>
              <a:buFont typeface="Arial"/>
              <a:buChar char="•"/>
              <a:defRPr b="0" i="0" sz="149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88" lvl="3" marL="18288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Char char="•"/>
              <a:defRPr b="0" i="0" sz="135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88" lvl="4" marL="22860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Char char="•"/>
              <a:defRPr b="0" i="0" sz="135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88" lvl="5" marL="27432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Char char="•"/>
              <a:defRPr b="0" i="0" sz="135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88" lvl="6" marL="32004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Char char="•"/>
              <a:defRPr b="0" i="0" sz="135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88" lvl="7" marL="36576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Char char="•"/>
              <a:defRPr b="0" i="0" sz="135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88" lvl="8" marL="4114800" marR="0" rtl="0" algn="l">
              <a:lnSpc>
                <a:spcPct val="90000"/>
              </a:lnSpc>
              <a:spcBef>
                <a:spcPts val="376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Char char="•"/>
              <a:defRPr b="0" i="0" sz="135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71488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2271716" y="9181401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4843463" y="9181401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idx="1" type="body"/>
          </p:nvPr>
        </p:nvSpPr>
        <p:spPr>
          <a:xfrm>
            <a:off x="468683" y="866275"/>
            <a:ext cx="5914800" cy="7875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da-DK" sz="2400">
                <a:latin typeface="Arial"/>
                <a:ea typeface="Arial"/>
                <a:cs typeface="Arial"/>
                <a:sym typeface="Arial"/>
              </a:rPr>
              <a:t>Øvelse </a:t>
            </a:r>
            <a:r>
              <a:rPr b="1" lang="da-DK" sz="2000"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1"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b="1" lang="da-DK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Fotografér et udvalgt sted på din skole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</a:pPr>
            <a:r>
              <a:rPr lang="da-DK" sz="1300"/>
              <a:t>Formålet med denne øvelse er at få en skærpet opmærksomhed på et sted, hvor I gerne vil arbejde med det fysiske og/eller æstetiske undervisningsmiljø. Øvelsen opfordrer til, at I tager en dialog omkring, hvad der er væsentligt, for at dette sted bliver et godt læringsrum: både i forhold til de fysiske rammer, den didaktiske tilgang og organiseringen i rummet.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</a:pPr>
            <a:r>
              <a:rPr lang="da-DK" sz="1300"/>
              <a:t>Billeder kan bidrage til at skærpe opmærksomheden mht., hvordan og hvorvidt de fysiske rammer understøtter den pædagogiske og didaktiske tilgang, I ønsker på skolen. Tag hver især et billede af en bestemt lokalitet på skolen med på et møde i trivselsteamet eller til f.eks. et teammøde. Det kan enten være et lokale, voksne og børn er glade for, eller et, som I synes kræver opmærksomhed.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</a:pPr>
            <a:r>
              <a:t/>
            </a:r>
            <a:endParaRPr sz="13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</a:pPr>
            <a:r>
              <a:t/>
            </a:r>
            <a:endParaRPr sz="13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sz="1400"/>
          </a:p>
        </p:txBody>
      </p:sp>
      <p:sp>
        <p:nvSpPr>
          <p:cNvPr id="85" name="Google Shape;85;p1"/>
          <p:cNvSpPr/>
          <p:nvPr/>
        </p:nvSpPr>
        <p:spPr>
          <a:xfrm>
            <a:off x="-5834" y="2"/>
            <a:ext cx="6863835" cy="866272"/>
          </a:xfrm>
          <a:prstGeom prst="rect">
            <a:avLst/>
          </a:prstGeom>
          <a:solidFill>
            <a:srgbClr val="CC54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041817" y="49363"/>
            <a:ext cx="8116473" cy="8662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da-DK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Fysiske rammer 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Calibri"/>
              <a:buNone/>
            </a:pPr>
            <a:r>
              <a:rPr b="1" i="0" lang="da-DK" sz="1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Fotografér et udvalgt sted på din skole</a:t>
            </a:r>
            <a:endParaRPr b="0" i="0" sz="1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6458707" y="9501971"/>
            <a:ext cx="41284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da-DK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5242" y="69850"/>
            <a:ext cx="726575" cy="7265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9" name="Google Shape;89;p1"/>
          <p:cNvGraphicFramePr/>
          <p:nvPr/>
        </p:nvGraphicFramePr>
        <p:xfrm>
          <a:off x="580398" y="470995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{DB93DE01-447A-443E-A393-C0F85307505D}</a:tableStyleId>
              </a:tblPr>
              <a:tblGrid>
                <a:gridCol w="5732800"/>
              </a:tblGrid>
              <a:tr h="2780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-DK" sz="1100" u="none" cap="none" strike="noStrike"/>
                        <a:t>Indsæt dit billede her: 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-DK" sz="1100" u="none" cap="none" strike="noStrike"/>
                        <a:t> 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-DK" sz="1100" u="none" cap="none" strike="noStrike"/>
                        <a:t> 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-DK" sz="1100" u="none" cap="none" strike="noStrike"/>
                        <a:t> 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-DK" sz="1100" u="none" cap="none" strike="noStrike"/>
                        <a:t> 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-DK" sz="1100" u="none" cap="none" strike="noStrike"/>
                        <a:t> 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-DK" sz="1100" u="none" cap="none" strike="noStrike"/>
                        <a:t> 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-DK" sz="1100" u="none" cap="none" strike="noStrike"/>
                        <a:t> 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-DK" sz="1100" u="none" cap="none" strike="noStrike"/>
                        <a:t> 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-DK" sz="1100" u="none" cap="none" strike="noStrike"/>
                        <a:t> 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-DK" sz="1100" u="none" cap="none" strike="noStrike"/>
                        <a:t> </a:t>
                      </a:r>
                      <a:endParaRPr sz="12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-DK" sz="1100" u="none" cap="none" strike="noStrike"/>
                        <a:t> </a:t>
                      </a:r>
                      <a:endParaRPr sz="12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63500" marB="63500" marR="63500" marL="63500">
                    <a:solidFill>
                      <a:srgbClr val="F7CAAC"/>
                    </a:solidFill>
                  </a:tcPr>
                </a:tc>
              </a:tr>
            </a:tbl>
          </a:graphicData>
        </a:graphic>
      </p:graphicFrame>
      <p:sp>
        <p:nvSpPr>
          <p:cNvPr id="90" name="Google Shape;90;p1"/>
          <p:cNvSpPr/>
          <p:nvPr/>
        </p:nvSpPr>
        <p:spPr>
          <a:xfrm>
            <a:off x="559685" y="7645793"/>
            <a:ext cx="5732795" cy="19697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da-DK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da-DK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Brug billedet som udgangspunkt for en snak om følgende: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da-DK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da-DK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     Hvad vil I gerne med rummet? Hvad skal der foregå og hvordan?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da-DK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     Understøtter rummet det, I gerne vil have til at foregå i rummet?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da-DK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     Hvad er godt i rummet, og hvad er ikke godt?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da-DK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     Er der noget, I kan ændre?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da-DK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     Hvis I skulle udføre den ønskede handling (være kreativ, koncentrere jer, sidde stille, gå på toilettet m.m.) i dette lokale, hvad ville I så have brug for?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0" i="0" lang="da-DK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	 Hvilke ændringer i rummet kalder ovenstående overvejelser på?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>
            <p:ph idx="1" type="body"/>
          </p:nvPr>
        </p:nvSpPr>
        <p:spPr>
          <a:xfrm>
            <a:off x="543907" y="997997"/>
            <a:ext cx="5914800" cy="7875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da-DK" sz="1400"/>
              <a:t>Brug gerne figuren til at understøtte, at I, i jeres samtale, kommer omkring alle tre elementer: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da-DK" sz="24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da-DK" sz="2000"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1"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</a:pPr>
            <a:r>
              <a:t/>
            </a:r>
            <a:endParaRPr sz="13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</a:pPr>
            <a:r>
              <a:t/>
            </a:r>
            <a:endParaRPr sz="13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sz="1400"/>
          </a:p>
        </p:txBody>
      </p:sp>
      <p:sp>
        <p:nvSpPr>
          <p:cNvPr id="96" name="Google Shape;96;p2"/>
          <p:cNvSpPr/>
          <p:nvPr/>
        </p:nvSpPr>
        <p:spPr>
          <a:xfrm>
            <a:off x="-5834" y="2"/>
            <a:ext cx="6863835" cy="866272"/>
          </a:xfrm>
          <a:prstGeom prst="rect">
            <a:avLst/>
          </a:prstGeom>
          <a:solidFill>
            <a:srgbClr val="CC54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1041817" y="49363"/>
            <a:ext cx="8116473" cy="8662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0" i="0" lang="da-DK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Fysiske rammer 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Calibri"/>
              <a:buNone/>
            </a:pPr>
            <a:r>
              <a:rPr b="1" i="0" lang="da-DK" sz="1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Fotografér et udvalgt sted på din skole</a:t>
            </a:r>
            <a:endParaRPr b="0" i="0" sz="19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6458707" y="9501971"/>
            <a:ext cx="4128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da-DK">
                <a:solidFill>
                  <a:schemeClr val="dk1"/>
                </a:solidFill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5242" y="69850"/>
            <a:ext cx="726575" cy="726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/>
          <p:nvPr/>
        </p:nvSpPr>
        <p:spPr>
          <a:xfrm>
            <a:off x="1062271" y="3092222"/>
            <a:ext cx="3022326" cy="2715176"/>
          </a:xfrm>
          <a:prstGeom prst="flowChartConnector">
            <a:avLst/>
          </a:prstGeom>
          <a:noFill/>
          <a:ln cap="flat" cmpd="sng" w="38100">
            <a:solidFill>
              <a:srgbClr val="CC542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2818850" y="3093426"/>
            <a:ext cx="3022326" cy="2715176"/>
          </a:xfrm>
          <a:prstGeom prst="flowChartConnector">
            <a:avLst/>
          </a:prstGeom>
          <a:noFill/>
          <a:ln cap="flat" cmpd="sng" w="38100">
            <a:solidFill>
              <a:srgbClr val="CC542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1858201" y="4145739"/>
            <a:ext cx="3022326" cy="2715176"/>
          </a:xfrm>
          <a:prstGeom prst="flowChartConnector">
            <a:avLst/>
          </a:prstGeom>
          <a:noFill/>
          <a:ln cap="flat" cmpd="sng" w="38100">
            <a:solidFill>
              <a:srgbClr val="CC542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1540515" y="3693059"/>
            <a:ext cx="101176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da-DK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 fysiske rammer </a:t>
            </a:r>
            <a:endParaRPr/>
          </a:p>
        </p:txBody>
      </p:sp>
      <p:sp>
        <p:nvSpPr>
          <p:cNvPr id="104" name="Google Shape;104;p2"/>
          <p:cNvSpPr txBox="1"/>
          <p:nvPr/>
        </p:nvSpPr>
        <p:spPr>
          <a:xfrm>
            <a:off x="4056957" y="3706239"/>
            <a:ext cx="101176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da-DK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Faglighed</a:t>
            </a:r>
            <a:endParaRPr/>
          </a:p>
        </p:txBody>
      </p:sp>
      <p:sp>
        <p:nvSpPr>
          <p:cNvPr id="105" name="Google Shape;105;p2"/>
          <p:cNvSpPr txBox="1"/>
          <p:nvPr/>
        </p:nvSpPr>
        <p:spPr>
          <a:xfrm>
            <a:off x="2679112" y="5947687"/>
            <a:ext cx="152730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da-DK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Organisering </a:t>
            </a:r>
            <a:endParaRPr/>
          </a:p>
        </p:txBody>
      </p:sp>
      <p:sp>
        <p:nvSpPr>
          <p:cNvPr id="106" name="Google Shape;106;p2"/>
          <p:cNvSpPr txBox="1"/>
          <p:nvPr/>
        </p:nvSpPr>
        <p:spPr>
          <a:xfrm>
            <a:off x="2892514" y="4257497"/>
            <a:ext cx="126672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da-DK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Det god undervisningsmiljø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ma">
  <a:themeElements>
    <a:clrScheme name="Office-tem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2019-03-14T08:31:50Z</dcterms:created>
  <dc:creator>Microsoft Office-bruger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0x010100CAC6B8CC88B54E4381EA74BF6C3B0FFF</vt:lpwstr>
  </property>
</Properties>
</file>